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25" r:id="rId4"/>
    <p:sldMasterId id="2147483738" r:id="rId5"/>
  </p:sldMasterIdLst>
  <p:notesMasterIdLst>
    <p:notesMasterId r:id="rId35"/>
  </p:notesMasterIdLst>
  <p:sldIdLst>
    <p:sldId id="305" r:id="rId6"/>
    <p:sldId id="274" r:id="rId7"/>
    <p:sldId id="540" r:id="rId8"/>
    <p:sldId id="535" r:id="rId9"/>
    <p:sldId id="328" r:id="rId10"/>
    <p:sldId id="542" r:id="rId11"/>
    <p:sldId id="513" r:id="rId12"/>
    <p:sldId id="543" r:id="rId13"/>
    <p:sldId id="544" r:id="rId14"/>
    <p:sldId id="545" r:id="rId15"/>
    <p:sldId id="546" r:id="rId16"/>
    <p:sldId id="538" r:id="rId17"/>
    <p:sldId id="267" r:id="rId18"/>
    <p:sldId id="537" r:id="rId19"/>
    <p:sldId id="547" r:id="rId20"/>
    <p:sldId id="548" r:id="rId21"/>
    <p:sldId id="549" r:id="rId22"/>
    <p:sldId id="550" r:id="rId23"/>
    <p:sldId id="551" r:id="rId24"/>
    <p:sldId id="552" r:id="rId25"/>
    <p:sldId id="553" r:id="rId26"/>
    <p:sldId id="554" r:id="rId27"/>
    <p:sldId id="555" r:id="rId28"/>
    <p:sldId id="556" r:id="rId29"/>
    <p:sldId id="557" r:id="rId30"/>
    <p:sldId id="558" r:id="rId31"/>
    <p:sldId id="559" r:id="rId32"/>
    <p:sldId id="526" r:id="rId33"/>
    <p:sldId id="532" r:id="rId34"/>
  </p:sldIdLst>
  <p:sldSz cx="24384000" cy="13716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nica Maria Munoz Vela" initials="MV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B5CC"/>
    <a:srgbClr val="33CCCC"/>
    <a:srgbClr val="FDE000"/>
    <a:srgbClr val="1095A8"/>
    <a:srgbClr val="409E64"/>
    <a:srgbClr val="31579D"/>
    <a:srgbClr val="C11C3F"/>
    <a:srgbClr val="452F89"/>
    <a:srgbClr val="11899B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1C6C11-0812-4C1A-8613-3ADBCC6CE9C2}" v="83" dt="2024-04-16T20:56:18.229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Estilo medio 1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22" autoAdjust="0"/>
    <p:restoredTop sz="92188" autoAdjust="0"/>
  </p:normalViewPr>
  <p:slideViewPr>
    <p:cSldViewPr snapToGrid="0">
      <p:cViewPr>
        <p:scale>
          <a:sx n="30" d="100"/>
          <a:sy n="30" d="100"/>
        </p:scale>
        <p:origin x="1416" y="162"/>
      </p:cViewPr>
      <p:guideLst>
        <p:guide orient="horz" pos="4320"/>
        <p:guide pos="768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13.jpeg>
</file>

<file path=ppt/media/image14.png>
</file>

<file path=ppt/media/image15.jpg>
</file>

<file path=ppt/media/image16.jpeg>
</file>

<file path=ppt/media/image17.pn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060409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607524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5991510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1350839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2679015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145725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2039191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1841803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CE7B69-BB3D-4E8F-B81D-85BE6C6809F0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s-CO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950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971526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900497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43950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805212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30054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355755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1672660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01698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FD1F82-142C-084E-AD36-784259682C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C51075-95C5-8B4E-AA60-02403D8DB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20B0FF-0DDA-FD4E-9BD6-5E1C8663E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E323A3-8BAA-EC4B-841D-5F46A599B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A1BD8A-2D56-A643-AF2C-C15E13F0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3850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5BB932-D725-3848-AB53-7EFD7F29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9B9A114-5094-AC4E-9D99-BF004ECD8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855194-2FAE-0C44-8F89-6DCB95EF8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440598-6529-6B45-BD10-27E869FBC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26DC44-D29F-B342-9140-D92198DE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3245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5E71FE0-EF7C-2E44-A184-F4A63342D6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1EFDB84-4289-EC46-B054-5D7E676FE9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AEE180-90F3-724A-8829-D9244B505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52851F-AABD-5B40-A8B0-3D73C3EEF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E0E275-DC07-F848-AF3B-9AC9AB181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1213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7428285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FD1F82-142C-084E-AD36-784259682C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C51075-95C5-8B4E-AA60-02403D8DB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20B0FF-0DDA-FD4E-9BD6-5E1C8663E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E323A3-8BAA-EC4B-841D-5F46A599B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A1BD8A-2D56-A643-AF2C-C15E13F0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1961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5C05D4-7EE9-E74F-B1F0-8FD8D0D63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2B428A-5B4A-EA41-AA41-C34D3EBD1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0B7611-23B9-764F-B345-27F99780C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F9E433-7E8D-8A4F-AB2E-B52D6982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DE577B-2EFC-F244-A943-2199C01F4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36714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2EC12-5B6A-D744-88D6-1C541641A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47D2B9-CC1B-8D42-88AE-EFD29038D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8B2E7A-0F6E-F747-B6EB-82B67E586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9C7C4-2B07-4B44-916D-F6056DC5A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ABBEDF-77CB-004D-8F43-66234B5B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9567746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79F6B6-28FD-D648-990D-4EAFBA43F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E95348-992B-EC47-B73A-616134C6B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358F27C-CCFD-2147-B3E2-754ECAB00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904353-CE17-BB42-9427-0410A6651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D9F1F99-09E2-7843-AA94-BE241EEC4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514F0E-6714-7643-8F22-098C574AF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157849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514F1-4D56-7348-89C2-29CE1D7BB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C4AB3B-D7C9-A846-9920-E36F6DCF4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336F2A-A266-2247-BACF-75D6FEC3B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3DFC6C4-BB4C-E740-9D9B-21773E95D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A06E1D0-6730-294A-B403-336BD8336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B1032D-573A-0D45-9E8E-D5F7AD8A5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387FEE9-7C5D-1A43-AE72-7B95BE04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ED6D941-084C-3D46-9140-4E27873E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385047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BDCB8-A4CC-3843-9984-93603D279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559E71E-D10D-4848-A9C3-4010010E7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941EA7C-0890-7246-B62A-955133E5A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3E722F4-6A1D-7B4A-B063-56A3C757C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769077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9885CB9-A8DE-1246-822A-CA394379D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B7C1948-0D5E-804D-BD00-26F5621F9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4108D49-A0EB-5744-B522-80F1FC916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91628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5C05D4-7EE9-E74F-B1F0-8FD8D0D63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2B428A-5B4A-EA41-AA41-C34D3EBD1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0B7611-23B9-764F-B345-27F99780C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F9E433-7E8D-8A4F-AB2E-B52D6982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DE577B-2EFC-F244-A943-2199C01F4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492535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EE8F57-B1D6-354C-B20C-01D8B72C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8B4A83-363F-534D-8A3E-AABB17035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9751F85-B242-4243-881A-F8D483019F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F5CF0DA-B958-FC4C-85BB-27D51411B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2DEE75-273D-DE4E-9C70-64CF4BBA6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1919F2-EF42-8342-A52C-E09846596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25978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08212-BFCD-CE44-B60E-17420E3D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208137F-B022-D24F-9AFA-1C59EEC30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s-ES" dirty="0"/>
              <a:t>Haga clic en el icono para agregar una imagen</a:t>
            </a:r>
            <a:endParaRPr lang="es-CO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605BD9-05D1-2D44-80CA-B152813BF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760ACB-EE32-8649-83D3-EFCAEDFD2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5A8A40-3C9B-4E40-A26F-5FEA406E2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4D861F-65A2-B342-9BDB-6790F7BB2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711029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5BB932-D725-3848-AB53-7EFD7F29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9B9A114-5094-AC4E-9D99-BF004ECD8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855194-2FAE-0C44-8F89-6DCB95EF8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440598-6529-6B45-BD10-27E869FBC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26DC44-D29F-B342-9140-D92198DE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311995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5E71FE0-EF7C-2E44-A184-F4A63342D6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1EFDB84-4289-EC46-B054-5D7E676FE9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AEE180-90F3-724A-8829-D9244B505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52851F-AABD-5B40-A8B0-3D73C3EEF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E0E275-DC07-F848-AF3B-9AC9AB181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35668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2EC12-5B6A-D744-88D6-1C541641A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47D2B9-CC1B-8D42-88AE-EFD29038D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8B2E7A-0F6E-F747-B6EB-82B67E586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9C7C4-2B07-4B44-916D-F6056DC5A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ABBEDF-77CB-004D-8F43-66234B5B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4237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79F6B6-28FD-D648-990D-4EAFBA43F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E95348-992B-EC47-B73A-616134C6B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358F27C-CCFD-2147-B3E2-754ECAB00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904353-CE17-BB42-9427-0410A6651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D9F1F99-09E2-7843-AA94-BE241EEC4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514F0E-6714-7643-8F22-098C574AF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521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514F1-4D56-7348-89C2-29CE1D7BB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C4AB3B-D7C9-A846-9920-E36F6DCF4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336F2A-A266-2247-BACF-75D6FEC3B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3DFC6C4-BB4C-E740-9D9B-21773E95D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A06E1D0-6730-294A-B403-336BD8336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B1032D-573A-0D45-9E8E-D5F7AD8A5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387FEE9-7C5D-1A43-AE72-7B95BE04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ED6D941-084C-3D46-9140-4E27873E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4978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BDCB8-A4CC-3843-9984-93603D279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559E71E-D10D-4848-A9C3-4010010E7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941EA7C-0890-7246-B62A-955133E5A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3E722F4-6A1D-7B4A-B063-56A3C757C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41683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9885CB9-A8DE-1246-822A-CA394379D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3D999-B37B-7E40-9B98-5E4653FA7D7D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B7C1948-0D5E-804D-BD00-26F5621F9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4108D49-A0EB-5744-B522-80F1FC916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9B28E-6F6B-E346-BA8F-EFC4921937C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1022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EE8F57-B1D6-354C-B20C-01D8B72C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8B4A83-363F-534D-8A3E-AABB17035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9751F85-B242-4243-881A-F8D483019F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F5CF0DA-B958-FC4C-85BB-27D51411B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2DEE75-273D-DE4E-9C70-64CF4BBA6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1919F2-EF42-8342-A52C-E09846596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7902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08212-BFCD-CE44-B60E-17420E3D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208137F-B022-D24F-9AFA-1C59EEC30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605BD9-05D1-2D44-80CA-B152813BF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760ACB-EE32-8649-83D3-EFCAEDFD2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5A8A40-3C9B-4E40-A26F-5FEA406E2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4D861F-65A2-B342-9BDB-6790F7BB2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2751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8C51F7-C9A5-2149-907F-8F9A29F62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278A53-4844-C047-9A99-BF2C2CDC8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72F1B0-6E57-2242-97F4-6E6DB3511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528AE-560C-384C-AA93-9DC6CCD4F11F}" type="datetimeFigureOut">
              <a:rPr lang="es-CO" smtClean="0"/>
              <a:t>16/04/2024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AC5C0E-25EC-4642-B10C-5DACDCD7A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D8D31A-F385-8A44-B0B4-8BC674E07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506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8C51F7-C9A5-2149-907F-8F9A29F62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278A53-4844-C047-9A99-BF2C2CDC8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72F1B0-6E57-2242-97F4-6E6DB3511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528AE-560C-384C-AA93-9DC6CCD4F11F}" type="datetimeFigureOut">
              <a:rPr lang="es-CO" smtClean="0"/>
              <a:t>16/04/2024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AC5C0E-25EC-4642-B10C-5DACDCD7A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D8D31A-F385-8A44-B0B4-8BC674E07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93157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3A39AD-7D8F-72E5-5101-6C93C0C2D611}"/>
              </a:ext>
            </a:extLst>
          </p:cNvPr>
          <p:cNvSpPr txBox="1">
            <a:spLocks/>
          </p:cNvSpPr>
          <p:nvPr/>
        </p:nvSpPr>
        <p:spPr bwMode="auto">
          <a:xfrm>
            <a:off x="14676120" y="1734978"/>
            <a:ext cx="9707880" cy="3588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s-ES" altLang="es-CO" sz="5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Elementos de programación</a:t>
            </a:r>
          </a:p>
          <a:p>
            <a:pPr>
              <a:spcBef>
                <a:spcPct val="0"/>
              </a:spcBef>
              <a:buNone/>
            </a:pPr>
            <a:r>
              <a:rPr lang="es-ES" altLang="es-CO" sz="3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Fundamentos de programación</a:t>
            </a:r>
            <a:endParaRPr lang="es-ES" sz="4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629485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3">
            <a:extLst>
              <a:ext uri="{FF2B5EF4-FFF2-40B4-BE49-F238E27FC236}">
                <a16:creationId xmlns:a16="http://schemas.microsoft.com/office/drawing/2014/main" id="{858E8011-60C2-8EA6-4671-D7CE65AB2A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0882818"/>
              </p:ext>
            </p:extLst>
          </p:nvPr>
        </p:nvGraphicFramePr>
        <p:xfrm>
          <a:off x="1676400" y="1174725"/>
          <a:ext cx="19746686" cy="1152330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879771">
                  <a:extLst>
                    <a:ext uri="{9D8B030D-6E8A-4147-A177-3AD203B41FA5}">
                      <a16:colId xmlns:a16="http://schemas.microsoft.com/office/drawing/2014/main" val="2831448218"/>
                    </a:ext>
                  </a:extLst>
                </a:gridCol>
                <a:gridCol w="12866915">
                  <a:extLst>
                    <a:ext uri="{9D8B030D-6E8A-4147-A177-3AD203B41FA5}">
                      <a16:colId xmlns:a16="http://schemas.microsoft.com/office/drawing/2014/main" val="2411822674"/>
                    </a:ext>
                  </a:extLst>
                </a:gridCol>
              </a:tblGrid>
              <a:tr h="813045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Módulos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4800" b="1" kern="12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Competencias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3305894"/>
                  </a:ext>
                </a:extLst>
              </a:tr>
              <a:tr h="1796144">
                <a:tc>
                  <a:txBody>
                    <a:bodyPr/>
                    <a:lstStyle/>
                    <a:p>
                      <a:r>
                        <a:rPr lang="es-CO" sz="4800" b="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Fundamentos de programación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3864709"/>
                  </a:ext>
                </a:extLst>
              </a:tr>
              <a:tr h="1752600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Analítica descriptiva &amp; visualización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274551"/>
                  </a:ext>
                </a:extLst>
              </a:tr>
              <a:tr h="1045343">
                <a:tc>
                  <a:txBody>
                    <a:bodyPr/>
                    <a:lstStyle/>
                    <a:p>
                      <a:r>
                        <a:rPr lang="es-CO" sz="4800" b="1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Analítica avanzada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s-ES" sz="44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Enmarcar una situación como un problema de aprendizaje supervisado, o bien no supervisado. En cada caso, identificar entre clasificación, regresión, agrupación, reducción de dimensionalidad.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s-ES" sz="44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Utilizar código como referente para implementar un procedimiento de aprendizaje de máquinas, comprendiendo intuitivamente las metodologías.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s-ES" sz="44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Introducirnos al discernimiento ético.</a:t>
                      </a:r>
                      <a:endParaRPr lang="es-ES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11530"/>
                  </a:ext>
                </a:extLst>
              </a:tr>
              <a:tr h="1025120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Introducción a Big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3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9237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3">
            <a:extLst>
              <a:ext uri="{FF2B5EF4-FFF2-40B4-BE49-F238E27FC236}">
                <a16:creationId xmlns:a16="http://schemas.microsoft.com/office/drawing/2014/main" id="{858E8011-60C2-8EA6-4671-D7CE65AB2A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6465349"/>
              </p:ext>
            </p:extLst>
          </p:nvPr>
        </p:nvGraphicFramePr>
        <p:xfrm>
          <a:off x="2841171" y="1789610"/>
          <a:ext cx="17727673" cy="754616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380515">
                  <a:extLst>
                    <a:ext uri="{9D8B030D-6E8A-4147-A177-3AD203B41FA5}">
                      <a16:colId xmlns:a16="http://schemas.microsoft.com/office/drawing/2014/main" val="2831448218"/>
                    </a:ext>
                  </a:extLst>
                </a:gridCol>
                <a:gridCol w="10347158">
                  <a:extLst>
                    <a:ext uri="{9D8B030D-6E8A-4147-A177-3AD203B41FA5}">
                      <a16:colId xmlns:a16="http://schemas.microsoft.com/office/drawing/2014/main" val="2411822674"/>
                    </a:ext>
                  </a:extLst>
                </a:gridCol>
              </a:tblGrid>
              <a:tr h="813045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Módulos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4800" b="1" kern="12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Competencias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3305894"/>
                  </a:ext>
                </a:extLst>
              </a:tr>
              <a:tr h="1600201">
                <a:tc>
                  <a:txBody>
                    <a:bodyPr/>
                    <a:lstStyle/>
                    <a:p>
                      <a:r>
                        <a:rPr lang="es-CO" sz="4800" b="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Fundamentos de programación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3864709"/>
                  </a:ext>
                </a:extLst>
              </a:tr>
              <a:tr h="1974538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Analítica descriptiva &amp; visualización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274551"/>
                  </a:ext>
                </a:extLst>
              </a:tr>
              <a:tr h="1045343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Analítica avanzada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11530"/>
                  </a:ext>
                </a:extLst>
              </a:tr>
              <a:tr h="1974538">
                <a:tc>
                  <a:txBody>
                    <a:bodyPr/>
                    <a:lstStyle/>
                    <a:p>
                      <a:r>
                        <a:rPr lang="es-CO" sz="4800" b="1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Introducción a Big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44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Identificar las herramientas que requiere para desarrollar procedimientos con cantidades de información "más amplia"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3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0076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F9AAD8-3197-6724-9D92-106B84222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0678" y="1333046"/>
            <a:ext cx="8229600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Estructura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2A3972B-9D6F-B938-C8A1-71E353C94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0" y="3573009"/>
            <a:ext cx="10210800" cy="452596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s-ES" sz="4800" dirty="0">
                <a:latin typeface="Lato" panose="020F0502020204030203" pitchFamily="34" charset="0"/>
              </a:rPr>
              <a:t>Tenemos 60 horas de clase en sesiones sincrónicas.</a:t>
            </a:r>
          </a:p>
          <a:p>
            <a:endParaRPr lang="es-ES" sz="4800" dirty="0">
              <a:latin typeface="Lato" panose="020F0502020204030203" pitchFamily="34" charset="0"/>
            </a:endParaRPr>
          </a:p>
          <a:p>
            <a:r>
              <a:rPr lang="es-ES" sz="4800" dirty="0">
                <a:latin typeface="Lato" panose="020F0502020204030203" pitchFamily="34" charset="0"/>
              </a:rPr>
              <a:t>El curso está organizado en clases de 3 horas para completarse en 7 semanas.</a:t>
            </a:r>
          </a:p>
          <a:p>
            <a:endParaRPr lang="es-ES" sz="4800" dirty="0">
              <a:latin typeface="Lato" panose="020F0502020204030203" pitchFamily="34" charset="0"/>
            </a:endParaRPr>
          </a:p>
          <a:p>
            <a:r>
              <a:rPr lang="es-CO" sz="4800" dirty="0">
                <a:latin typeface="Lato" panose="020F0502020204030203" pitchFamily="34" charset="0"/>
              </a:rPr>
              <a:t>Durante cada clase tendremos un break de 15 minutos.</a:t>
            </a:r>
          </a:p>
        </p:txBody>
      </p:sp>
    </p:spTree>
    <p:extLst>
      <p:ext uri="{BB962C8B-B14F-4D97-AF65-F5344CB8AC3E}">
        <p14:creationId xmlns:p14="http://schemas.microsoft.com/office/powerpoint/2010/main" val="3874233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xamples of jupyterlab workspaces in single document and multiple document workspaces">
            <a:extLst>
              <a:ext uri="{FF2B5EF4-FFF2-40B4-BE49-F238E27FC236}">
                <a16:creationId xmlns:a16="http://schemas.microsoft.com/office/drawing/2014/main" id="{7D3E97AE-AE61-FFA6-C510-3F688F0C9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5289" y="4670129"/>
            <a:ext cx="10057225" cy="7125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Cheat-sheet for Google Colab. In this tutorial, you will learn how to… | by  Tanu N Prabhu | Towards Data Science">
            <a:extLst>
              <a:ext uri="{FF2B5EF4-FFF2-40B4-BE49-F238E27FC236}">
                <a16:creationId xmlns:a16="http://schemas.microsoft.com/office/drawing/2014/main" id="{0904D689-4D0D-A4F6-F65E-C3E247414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2974" y="2997292"/>
            <a:ext cx="2498626" cy="1104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Project Jupyter - Wikipedia">
            <a:extLst>
              <a:ext uri="{FF2B5EF4-FFF2-40B4-BE49-F238E27FC236}">
                <a16:creationId xmlns:a16="http://schemas.microsoft.com/office/drawing/2014/main" id="{375EF51D-7B8F-7910-7325-BAA765D35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448" y="2736718"/>
            <a:ext cx="1641190" cy="1902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364E59A-B29B-4D7A-00A5-B2750A178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0677" y="1333046"/>
            <a:ext cx="9658351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Usaremos en el curso</a:t>
            </a:r>
          </a:p>
        </p:txBody>
      </p:sp>
    </p:spTree>
    <p:extLst>
      <p:ext uri="{BB962C8B-B14F-4D97-AF65-F5344CB8AC3E}">
        <p14:creationId xmlns:p14="http://schemas.microsoft.com/office/powerpoint/2010/main" val="2528068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7A88B0C-C057-1327-B852-2F1626BDE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1281" y="769163"/>
            <a:ext cx="19912719" cy="116205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_tradnl" sz="7200" b="1" dirty="0">
                <a:solidFill>
                  <a:srgbClr val="000000"/>
                </a:solidFill>
                <a:latin typeface="Lato" panose="020F0502020204030203" pitchFamily="34" charset="0"/>
              </a:rPr>
              <a:t>Al final de la clase de hoy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3BB8FC3-0EA0-5FC9-E45D-777BDCCE3FE2}"/>
              </a:ext>
            </a:extLst>
          </p:cNvPr>
          <p:cNvSpPr txBox="1">
            <a:spLocks/>
          </p:cNvSpPr>
          <p:nvPr/>
        </p:nvSpPr>
        <p:spPr>
          <a:xfrm>
            <a:off x="857225" y="3709125"/>
            <a:ext cx="15079462" cy="46910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r>
              <a:rPr lang="es-ES_tradnl" dirty="0"/>
              <a:t>Podremos traducir tareas simples a algoritmos computacionales.</a:t>
            </a:r>
          </a:p>
          <a:p>
            <a:endParaRPr lang="es-ES_tradnl" dirty="0"/>
          </a:p>
          <a:p>
            <a:r>
              <a:rPr lang="es-ES_tradnl" dirty="0"/>
              <a:t>Podremos ejecutar instrucciones simples en Python que involucran elementos básicos de sintaxis del lenguaje.</a:t>
            </a:r>
          </a:p>
          <a:p>
            <a:pPr marL="0" indent="0">
              <a:buNone/>
            </a:pPr>
            <a:endParaRPr lang="es-ES_tradnl" dirty="0"/>
          </a:p>
          <a:p>
            <a:r>
              <a:rPr lang="es-ES_tradnl" dirty="0"/>
              <a:t>Hoy comenzamos a programar. Vamos a entender ahora sí más en detalle Python, y a comenzar a pensar cómo piensan los computadores.</a:t>
            </a:r>
          </a:p>
        </p:txBody>
      </p:sp>
    </p:spTree>
    <p:extLst>
      <p:ext uri="{BB962C8B-B14F-4D97-AF65-F5344CB8AC3E}">
        <p14:creationId xmlns:p14="http://schemas.microsoft.com/office/powerpoint/2010/main" val="3978188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DFAB2-A06B-C9DB-577B-75F627B69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7877" y="3671369"/>
            <a:ext cx="12664552" cy="13620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Pensamiento algorítmico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0E001-D6BF-E072-E085-9CEBEA421E78}"/>
              </a:ext>
            </a:extLst>
          </p:cNvPr>
          <p:cNvSpPr txBox="1">
            <a:spLocks/>
          </p:cNvSpPr>
          <p:nvPr/>
        </p:nvSpPr>
        <p:spPr>
          <a:xfrm>
            <a:off x="1867876" y="2852220"/>
            <a:ext cx="14819923" cy="1500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pPr marL="0" indent="0">
              <a:buNone/>
            </a:pPr>
            <a:r>
              <a:rPr lang="es-CO" dirty="0"/>
              <a:t>Cómo piensan los computadores </a:t>
            </a:r>
          </a:p>
        </p:txBody>
      </p:sp>
    </p:spTree>
    <p:extLst>
      <p:ext uri="{BB962C8B-B14F-4D97-AF65-F5344CB8AC3E}">
        <p14:creationId xmlns:p14="http://schemas.microsoft.com/office/powerpoint/2010/main" val="712198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2203430" cy="1143000"/>
          </a:xfrm>
        </p:spPr>
        <p:txBody>
          <a:bodyPr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Lenguajes de programación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6F62-26B5-2B73-484A-7BFFBE51B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4730" y="4301173"/>
            <a:ext cx="18055590" cy="45259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Los lenguajes tienen semántica y sintaxis.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r>
              <a:rPr lang="es-ES" sz="4800" dirty="0">
                <a:latin typeface="Lato" panose="020F0502020204030203" pitchFamily="34" charset="0"/>
              </a:rPr>
              <a:t>La semántica de un lenguaje de programación es la instrucción que queremos que ejecute</a:t>
            </a:r>
          </a:p>
          <a:p>
            <a:r>
              <a:rPr lang="es-ES" sz="4800" dirty="0">
                <a:latin typeface="Lato" panose="020F0502020204030203" pitchFamily="34" charset="0"/>
              </a:rPr>
              <a:t>La sintaxis es la forma correcta de escribir esas instrucciones.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Si no seguimos la sintaxis adecuada, en Python nos va a aparecer un error (esto pasa </a:t>
            </a:r>
            <a:r>
              <a:rPr lang="es-ES" sz="4800" b="1" dirty="0">
                <a:latin typeface="Lato" panose="020F0502020204030203" pitchFamily="34" charset="0"/>
              </a:rPr>
              <a:t>todo</a:t>
            </a:r>
            <a:r>
              <a:rPr lang="es-ES" sz="4800" dirty="0">
                <a:latin typeface="Lato" panose="020F0502020204030203" pitchFamily="34" charset="0"/>
              </a:rPr>
              <a:t> el tiempo).</a:t>
            </a:r>
          </a:p>
          <a:p>
            <a:endParaRPr lang="es-CO" sz="4800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102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65328FE-BCE2-896D-4393-6422ECDC7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850" y="1436370"/>
            <a:ext cx="10786110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Ejercicio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B03DC12-C4D7-E3D2-192F-442F8648D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9136" y="4237967"/>
            <a:ext cx="9963150" cy="452596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s-ES" sz="4800" dirty="0">
                <a:latin typeface="Lato" panose="020F0502020204030203" pitchFamily="34" charset="0"/>
              </a:rPr>
              <a:t>¿Cómo se prepara el chocolate?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r>
              <a:rPr lang="es-CO" sz="4800" dirty="0">
                <a:latin typeface="Lato" panose="020F0502020204030203" pitchFamily="34" charset="0"/>
              </a:rPr>
              <a:t>¿</a:t>
            </a:r>
            <a:r>
              <a:rPr lang="es-ES" sz="4800" dirty="0">
                <a:latin typeface="Lato" panose="020F0502020204030203" pitchFamily="34" charset="0"/>
              </a:rPr>
              <a:t>Cómo llegar de donde están hasta la cocina de su casa</a:t>
            </a:r>
            <a:r>
              <a:rPr lang="es-CO" sz="4800" dirty="0">
                <a:latin typeface="Lato" panose="020F0502020204030203" pitchFamily="34" charset="0"/>
              </a:rPr>
              <a:t>?</a:t>
            </a:r>
          </a:p>
          <a:p>
            <a:pPr marL="0" indent="0">
              <a:buNone/>
            </a:pPr>
            <a:endParaRPr lang="es-CO" sz="4800" dirty="0">
              <a:latin typeface="Lato" panose="020F0502020204030203" pitchFamily="34" charset="0"/>
            </a:endParaRPr>
          </a:p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Anótenlo en el chat por unos minutos.</a:t>
            </a:r>
          </a:p>
          <a:p>
            <a:pPr marL="0" indent="0">
              <a:buNone/>
            </a:pPr>
            <a:endParaRPr lang="es-CO" sz="4800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607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E279F52-545C-2C53-AEDF-56063609FF93}"/>
              </a:ext>
            </a:extLst>
          </p:cNvPr>
          <p:cNvSpPr txBox="1">
            <a:spLocks/>
          </p:cNvSpPr>
          <p:nvPr/>
        </p:nvSpPr>
        <p:spPr>
          <a:xfrm>
            <a:off x="1704974" y="1070610"/>
            <a:ext cx="1368742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defTabSz="1828800">
              <a:lnSpc>
                <a:spcPct val="90000"/>
              </a:lnSpc>
              <a:spcBef>
                <a:spcPct val="0"/>
              </a:spcBef>
              <a:buNone/>
              <a:defRPr sz="7200" b="1">
                <a:solidFill>
                  <a:srgbClr val="000000"/>
                </a:solidFill>
                <a:latin typeface="Lato" panose="020F0502020204030203" pitchFamily="34" charset="0"/>
                <a:ea typeface="+mj-ea"/>
                <a:cs typeface="+mj-cs"/>
              </a:defRPr>
            </a:lvl1pPr>
          </a:lstStyle>
          <a:p>
            <a:r>
              <a:rPr lang="es-CO" dirty="0"/>
              <a:t>Comandos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7E8A44-8CE3-E531-91D1-40542F502885}"/>
              </a:ext>
            </a:extLst>
          </p:cNvPr>
          <p:cNvSpPr txBox="1">
            <a:spLocks/>
          </p:cNvSpPr>
          <p:nvPr/>
        </p:nvSpPr>
        <p:spPr>
          <a:xfrm>
            <a:off x="1704974" y="3469436"/>
            <a:ext cx="11795760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pPr marL="0" indent="0">
              <a:buNone/>
            </a:pPr>
            <a:r>
              <a:rPr lang="es-ES" dirty="0"/>
              <a:t>Todo lenguaje tiene operaciones básicas:</a:t>
            </a:r>
          </a:p>
          <a:p>
            <a:endParaRPr lang="es-ES" dirty="0"/>
          </a:p>
          <a:p>
            <a:r>
              <a:rPr lang="es-ES" dirty="0"/>
              <a:t>Encender la estufa</a:t>
            </a:r>
          </a:p>
          <a:p>
            <a:r>
              <a:rPr lang="es-ES" dirty="0"/>
              <a:t>Apagar la estufa</a:t>
            </a:r>
          </a:p>
          <a:p>
            <a:r>
              <a:rPr lang="es-ES" dirty="0"/>
              <a:t>Verter el agua</a:t>
            </a:r>
          </a:p>
          <a:p>
            <a:r>
              <a:rPr lang="es-ES" dirty="0"/>
              <a:t>Aplicar la barra de chocolate</a:t>
            </a:r>
          </a:p>
          <a:p>
            <a:endParaRPr lang="es-CO" sz="4800" dirty="0"/>
          </a:p>
          <a:p>
            <a:pPr marL="0" indent="0">
              <a:lnSpc>
                <a:spcPct val="150000"/>
              </a:lnSpc>
              <a:buNone/>
            </a:pPr>
            <a:endParaRPr lang="es-CO" dirty="0"/>
          </a:p>
        </p:txBody>
      </p:sp>
      <p:pic>
        <p:nvPicPr>
          <p:cNvPr id="1026" name="Picture 2" descr="Chocolatera Vital 2 litros – UrbanChef Store">
            <a:extLst>
              <a:ext uri="{FF2B5EF4-FFF2-40B4-BE49-F238E27FC236}">
                <a16:creationId xmlns:a16="http://schemas.microsoft.com/office/drawing/2014/main" id="{576630FE-6FBA-9578-4FAA-EA1C3FEE5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0734" y="3469436"/>
            <a:ext cx="7200900" cy="720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340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65328FE-BCE2-896D-4393-6422ECDC7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850" y="1436370"/>
            <a:ext cx="10786110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Ejercicio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B03DC12-C4D7-E3D2-192F-442F8648D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9136" y="4237966"/>
            <a:ext cx="9963150" cy="6342947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¿Cómo se diferencia la instrucción de ir a la cocina si definimos una operación básica como: ?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pPr lvl="1"/>
            <a:r>
              <a:rPr lang="es-ES" dirty="0">
                <a:latin typeface="Lato" panose="020F0502020204030203" pitchFamily="34" charset="0"/>
              </a:rPr>
              <a:t>Dar un paso</a:t>
            </a:r>
          </a:p>
          <a:p>
            <a:pPr lvl="1"/>
            <a:r>
              <a:rPr lang="es-ES" dirty="0">
                <a:latin typeface="Lato" panose="020F0502020204030203" pitchFamily="34" charset="0"/>
              </a:rPr>
              <a:t>Ir hasta la ubicación _____</a:t>
            </a:r>
          </a:p>
          <a:p>
            <a:endParaRPr lang="es-CO" sz="4800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458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/>
          </a:p>
        </p:txBody>
      </p:sp>
      <p:sp>
        <p:nvSpPr>
          <p:cNvPr id="7" name="„Poner una cita aqui“">
            <a:extLst>
              <a:ext uri="{FF2B5EF4-FFF2-40B4-BE49-F238E27FC236}">
                <a16:creationId xmlns:a16="http://schemas.microsoft.com/office/drawing/2014/main" id="{B50C8BED-4A63-4149-B8BE-338DA4BF6EE3}"/>
              </a:ext>
            </a:extLst>
          </p:cNvPr>
          <p:cNvSpPr txBox="1">
            <a:spLocks/>
          </p:cNvSpPr>
          <p:nvPr/>
        </p:nvSpPr>
        <p:spPr>
          <a:xfrm>
            <a:off x="4285669" y="2857470"/>
            <a:ext cx="9387826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Contenido</a:t>
            </a:r>
          </a:p>
        </p:txBody>
      </p:sp>
      <p:cxnSp>
        <p:nvCxnSpPr>
          <p:cNvPr id="10" name="Conector recto 9"/>
          <p:cNvCxnSpPr>
            <a:cxnSpLocks/>
          </p:cNvCxnSpPr>
          <p:nvPr/>
        </p:nvCxnSpPr>
        <p:spPr>
          <a:xfrm>
            <a:off x="3750111" y="4227369"/>
            <a:ext cx="0" cy="7995111"/>
          </a:xfrm>
          <a:prstGeom prst="line">
            <a:avLst/>
          </a:prstGeom>
          <a:ln w="82550">
            <a:solidFill>
              <a:srgbClr val="00B0F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Elipse 10"/>
          <p:cNvSpPr/>
          <p:nvPr/>
        </p:nvSpPr>
        <p:spPr>
          <a:xfrm>
            <a:off x="3484496" y="4892357"/>
            <a:ext cx="503867" cy="501578"/>
          </a:xfrm>
          <a:prstGeom prst="ellipse">
            <a:avLst/>
          </a:prstGeom>
          <a:solidFill>
            <a:srgbClr val="FED2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12" name="CuadroTexto 11"/>
          <p:cNvSpPr txBox="1"/>
          <p:nvPr/>
        </p:nvSpPr>
        <p:spPr>
          <a:xfrm>
            <a:off x="4257095" y="4743343"/>
            <a:ext cx="112913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4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Lato" panose="020F0502020204030203" pitchFamily="34" charset="0"/>
              </a:rPr>
              <a:t>Introducción al curso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4257095" y="10906232"/>
            <a:ext cx="8893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4800" dirty="0">
                <a:latin typeface="Lato" panose="020F0502020204030203" pitchFamily="34" charset="0"/>
              </a:rPr>
              <a:t>Al cuaderno de Python 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4223498" y="5847390"/>
            <a:ext cx="1126281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sz="4800" dirty="0">
                <a:latin typeface="Lato" panose="020F0502020204030203" pitchFamily="34" charset="0"/>
              </a:rPr>
              <a:t>Pensamiento algorítmico</a:t>
            </a:r>
          </a:p>
          <a:p>
            <a:pPr indent="-285750">
              <a:spcBef>
                <a:spcPct val="20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CO" sz="4000" dirty="0">
                <a:latin typeface="Lato" panose="020F0502020204030203" pitchFamily="34" charset="0"/>
              </a:rPr>
              <a:t>Semántica de la programación</a:t>
            </a:r>
          </a:p>
          <a:p>
            <a:pPr indent="-285750">
              <a:spcBef>
                <a:spcPct val="20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CO" sz="4000" dirty="0">
                <a:latin typeface="Lato" panose="020F0502020204030203" pitchFamily="34" charset="0"/>
              </a:rPr>
              <a:t>Operaciones básicas de un lenguaje </a:t>
            </a:r>
          </a:p>
          <a:p>
            <a:pPr>
              <a:defRPr/>
            </a:pPr>
            <a:endParaRPr lang="es-CO" sz="4800" dirty="0">
              <a:latin typeface="Lato" panose="020F0502020204030203" pitchFamily="34" charset="0"/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3484496" y="5973865"/>
            <a:ext cx="503867" cy="501578"/>
          </a:xfrm>
          <a:prstGeom prst="ellipse">
            <a:avLst/>
          </a:prstGeom>
          <a:solidFill>
            <a:srgbClr val="FED2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17" name="Elipse 16"/>
          <p:cNvSpPr/>
          <p:nvPr/>
        </p:nvSpPr>
        <p:spPr>
          <a:xfrm>
            <a:off x="3484496" y="11070941"/>
            <a:ext cx="503867" cy="501578"/>
          </a:xfrm>
          <a:prstGeom prst="ellipse">
            <a:avLst/>
          </a:prstGeom>
          <a:solidFill>
            <a:srgbClr val="FED2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4285669" y="8253904"/>
            <a:ext cx="13055846" cy="2382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sz="4800" dirty="0">
                <a:latin typeface="Lato" panose="020F0502020204030203" pitchFamily="34" charset="0"/>
              </a:rPr>
              <a:t>Almacenamiento de información en Python</a:t>
            </a:r>
          </a:p>
          <a:p>
            <a:pPr marL="285750" indent="-285750" fontAlgn="auto">
              <a:spcBef>
                <a:spcPct val="20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4000" dirty="0">
                <a:latin typeface="Lato" panose="020F0502020204030203" pitchFamily="34" charset="0"/>
              </a:rPr>
              <a:t>Variables y estructuras de datos</a:t>
            </a:r>
          </a:p>
          <a:p>
            <a:pPr marL="285750" indent="-285750" fontAlgn="auto">
              <a:spcBef>
                <a:spcPct val="20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4000" dirty="0">
                <a:latin typeface="Lato" panose="020F0502020204030203" pitchFamily="34" charset="0"/>
              </a:rPr>
              <a:t>Columnas de pandas</a:t>
            </a:r>
          </a:p>
        </p:txBody>
      </p:sp>
      <p:sp>
        <p:nvSpPr>
          <p:cNvPr id="19" name="Elipse 18"/>
          <p:cNvSpPr/>
          <p:nvPr/>
        </p:nvSpPr>
        <p:spPr>
          <a:xfrm>
            <a:off x="3484496" y="8418614"/>
            <a:ext cx="503867" cy="501578"/>
          </a:xfrm>
          <a:prstGeom prst="ellipse">
            <a:avLst/>
          </a:prstGeom>
          <a:solidFill>
            <a:srgbClr val="FED2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33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7182556" cy="1143000"/>
          </a:xfrm>
        </p:spPr>
        <p:txBody>
          <a:bodyPr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Ejemplos de "operaciones" básicas, y no tan básicas en Python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6F62-26B5-2B73-484A-7BFFBE51B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4730" y="3909287"/>
            <a:ext cx="17182556" cy="45259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Mostrar algo en la pantalla</a:t>
            </a:r>
          </a:p>
          <a:p>
            <a:r>
              <a:rPr lang="es-ES" sz="4800" dirty="0">
                <a:latin typeface="Lato" panose="020F0502020204030203" pitchFamily="34" charset="0"/>
              </a:rPr>
              <a:t>Sumar dos números</a:t>
            </a:r>
          </a:p>
          <a:p>
            <a:r>
              <a:rPr lang="es-ES" sz="4800" dirty="0">
                <a:latin typeface="Lato" panose="020F0502020204030203" pitchFamily="34" charset="0"/>
              </a:rPr>
              <a:t>Guardar información en una "cajita"</a:t>
            </a:r>
          </a:p>
          <a:p>
            <a:r>
              <a:rPr lang="es-ES" sz="4800" dirty="0">
                <a:latin typeface="Lato" panose="020F0502020204030203" pitchFamily="34" charset="0"/>
              </a:rPr>
              <a:t>Consultar qué información hay en la "cajita“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Cuando trabajamos con datos:</a:t>
            </a:r>
          </a:p>
          <a:p>
            <a:r>
              <a:rPr lang="es-ES" sz="4800" dirty="0">
                <a:latin typeface="Lato" panose="020F0502020204030203" pitchFamily="34" charset="0"/>
              </a:rPr>
              <a:t>Mostrar un histograma con una columna</a:t>
            </a:r>
          </a:p>
          <a:p>
            <a:r>
              <a:rPr lang="es-ES" sz="4800" dirty="0">
                <a:latin typeface="Lato" panose="020F0502020204030203" pitchFamily="34" charset="0"/>
              </a:rPr>
              <a:t>Modificar todos los valores de una columna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endParaRPr lang="es-CO" sz="4800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2530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7182556" cy="1143000"/>
          </a:xfrm>
        </p:spPr>
        <p:txBody>
          <a:bodyPr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Ejercicio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6F62-26B5-2B73-484A-7BFFBE51B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8738" y="3843973"/>
            <a:ext cx="8637270" cy="452596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s-ES" sz="4800" dirty="0">
                <a:latin typeface="Lato" panose="020F0502020204030203" pitchFamily="34" charset="0"/>
              </a:rPr>
              <a:t>Tienen una base de datos con las edades de las personas</a:t>
            </a:r>
          </a:p>
          <a:p>
            <a:pPr>
              <a:lnSpc>
                <a:spcPct val="150000"/>
              </a:lnSpc>
            </a:pPr>
            <a:r>
              <a:rPr lang="es-ES" sz="4800" dirty="0">
                <a:latin typeface="Lato" panose="020F0502020204030203" pitchFamily="34" charset="0"/>
              </a:rPr>
              <a:t>Describa en palabras el paso a paso que usaría para crear una columna de Rango de edad: "1 a 10", "11 a 20", "21 a 30" ...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A282C96E-ED82-4BC8-E1EF-2B1025A357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8544"/>
              </p:ext>
            </p:extLst>
          </p:nvPr>
        </p:nvGraphicFramePr>
        <p:xfrm>
          <a:off x="14271171" y="4366487"/>
          <a:ext cx="8033657" cy="55778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808514">
                  <a:extLst>
                    <a:ext uri="{9D8B030D-6E8A-4147-A177-3AD203B41FA5}">
                      <a16:colId xmlns:a16="http://schemas.microsoft.com/office/drawing/2014/main" val="199954554"/>
                    </a:ext>
                  </a:extLst>
                </a:gridCol>
                <a:gridCol w="1959429">
                  <a:extLst>
                    <a:ext uri="{9D8B030D-6E8A-4147-A177-3AD203B41FA5}">
                      <a16:colId xmlns:a16="http://schemas.microsoft.com/office/drawing/2014/main" val="4223671063"/>
                    </a:ext>
                  </a:extLst>
                </a:gridCol>
                <a:gridCol w="3265714">
                  <a:extLst>
                    <a:ext uri="{9D8B030D-6E8A-4147-A177-3AD203B41FA5}">
                      <a16:colId xmlns:a16="http://schemas.microsoft.com/office/drawing/2014/main" val="8702331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Rango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496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Carola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60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2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Esteban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46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Patricia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372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Johana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188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Marcos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634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Simón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505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552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DFAB2-A06B-C9DB-577B-75F627B69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7877" y="3671369"/>
            <a:ext cx="14819922" cy="13620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Almacenamiento de la información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0E001-D6BF-E072-E085-9CEBEA421E78}"/>
              </a:ext>
            </a:extLst>
          </p:cNvPr>
          <p:cNvSpPr txBox="1">
            <a:spLocks/>
          </p:cNvSpPr>
          <p:nvPr/>
        </p:nvSpPr>
        <p:spPr>
          <a:xfrm>
            <a:off x="1867876" y="2852220"/>
            <a:ext cx="14819923" cy="1500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pPr marL="0" indent="0">
              <a:buNone/>
            </a:pPr>
            <a:r>
              <a:rPr lang="es-CO" dirty="0"/>
              <a:t>Cómo piensan los computadores </a:t>
            </a:r>
          </a:p>
        </p:txBody>
      </p:sp>
    </p:spTree>
    <p:extLst>
      <p:ext uri="{BB962C8B-B14F-4D97-AF65-F5344CB8AC3E}">
        <p14:creationId xmlns:p14="http://schemas.microsoft.com/office/powerpoint/2010/main" val="3691687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7182556" cy="1143000"/>
          </a:xfrm>
        </p:spPr>
        <p:txBody>
          <a:bodyPr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“Cajitas”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6F62-26B5-2B73-484A-7BFFBE51B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8738" y="3843973"/>
            <a:ext cx="8966291" cy="45259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 Python podemos almacenar información en "variables":</a:t>
            </a:r>
          </a:p>
          <a:p>
            <a:endParaRPr lang="es-ES" sz="4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1"/>
            <a:r>
              <a:rPr lang="es-E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Tamaño de la muestra</a:t>
            </a:r>
          </a:p>
          <a:p>
            <a:pPr lvl="1"/>
            <a:r>
              <a:rPr lang="es-E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Título del gráfico</a:t>
            </a:r>
          </a:p>
          <a:p>
            <a:pPr lvl="1"/>
            <a:r>
              <a:rPr lang="es-E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Número de categorías de edad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</p:txBody>
      </p:sp>
      <p:pic>
        <p:nvPicPr>
          <p:cNvPr id="2054" name="Picture 6" descr="Python Variables (With Examples)">
            <a:extLst>
              <a:ext uri="{FF2B5EF4-FFF2-40B4-BE49-F238E27FC236}">
                <a16:creationId xmlns:a16="http://schemas.microsoft.com/office/drawing/2014/main" id="{39B941C5-C2EB-4C53-429E-86196B422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6008" y="4457020"/>
            <a:ext cx="12500600" cy="4262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30303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7182556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Otras formas de almacenar datos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C040413F-086D-5901-C8AC-2325F59F0042}"/>
              </a:ext>
            </a:extLst>
          </p:cNvPr>
          <p:cNvSpPr txBox="1">
            <a:spLocks/>
          </p:cNvSpPr>
          <p:nvPr/>
        </p:nvSpPr>
        <p:spPr>
          <a:xfrm>
            <a:off x="3554730" y="3745934"/>
            <a:ext cx="18039806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indent="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4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lvl="1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r>
              <a:rPr lang="es-ES" b="1" dirty="0"/>
              <a:t>Listas: </a:t>
            </a:r>
            <a:r>
              <a:rPr lang="es-ES" dirty="0"/>
              <a:t>consultamos el elemento en la posición indicada</a:t>
            </a:r>
          </a:p>
          <a:p>
            <a:pPr lvl="1"/>
            <a:r>
              <a:rPr lang="es-ES" dirty="0"/>
              <a:t>[1, 5, 7, 6, 4]</a:t>
            </a:r>
          </a:p>
          <a:p>
            <a:r>
              <a:rPr lang="es-ES" b="1" dirty="0"/>
              <a:t>Tuplas: </a:t>
            </a:r>
            <a:r>
              <a:rPr lang="es-ES" dirty="0"/>
              <a:t>están ordenadas y no son modificables</a:t>
            </a:r>
          </a:p>
          <a:p>
            <a:pPr lvl="1"/>
            <a:r>
              <a:rPr lang="es-ES" dirty="0"/>
              <a:t>(24, 56, 21)</a:t>
            </a:r>
          </a:p>
          <a:p>
            <a:r>
              <a:rPr lang="es-ES" b="1" dirty="0"/>
              <a:t>Sets (conjuntos): </a:t>
            </a:r>
            <a:r>
              <a:rPr lang="es-ES" dirty="0"/>
              <a:t>no tienen orden, podemos hacer cosas como "Hacer tal cosa para todo elemento del conjunto"</a:t>
            </a:r>
          </a:p>
          <a:p>
            <a:pPr lvl="1"/>
            <a:r>
              <a:rPr lang="es-ES" dirty="0"/>
              <a:t>{64, 45, 78}</a:t>
            </a:r>
          </a:p>
          <a:p>
            <a:pPr lvl="1"/>
            <a:endParaRPr lang="es-ES" dirty="0"/>
          </a:p>
          <a:p>
            <a:pPr lvl="1"/>
            <a:r>
              <a:rPr lang="es-ES" dirty="0"/>
              <a:t>Nota 1: Python cuenta desde 0.</a:t>
            </a:r>
          </a:p>
          <a:p>
            <a:pPr lvl="1"/>
            <a:r>
              <a:rPr lang="es-ES" dirty="0"/>
              <a:t>Nota 2: Podemos almacenar textos, caracteres, números..</a:t>
            </a:r>
          </a:p>
        </p:txBody>
      </p:sp>
    </p:spTree>
    <p:extLst>
      <p:ext uri="{BB962C8B-B14F-4D97-AF65-F5344CB8AC3E}">
        <p14:creationId xmlns:p14="http://schemas.microsoft.com/office/powerpoint/2010/main" val="36009206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320981"/>
            <a:ext cx="17182556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Columnas de Pandas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355C44-3197-8A08-33AF-12C03D3A5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3758" y="3129871"/>
            <a:ext cx="13133071" cy="4525962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" sz="4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 analítica también les decimos variables (pero son diferentes).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s-ES" sz="4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Para usar la columna entera, indicamos el nombre de la columna: ej. Edad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s-ES" sz="4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Para elegir datos puntuales de estas columnas indicamos el nombre de la columna, y si cumple alguna condición: ej. Todas las filas de la columna Edad que son mayores a 50</a:t>
            </a:r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7CA2B774-E51A-B82C-6FBA-969DF0EF4B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2793221"/>
              </p:ext>
            </p:extLst>
          </p:nvPr>
        </p:nvGraphicFramePr>
        <p:xfrm>
          <a:off x="15773400" y="4069080"/>
          <a:ext cx="8033657" cy="55778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808514">
                  <a:extLst>
                    <a:ext uri="{9D8B030D-6E8A-4147-A177-3AD203B41FA5}">
                      <a16:colId xmlns:a16="http://schemas.microsoft.com/office/drawing/2014/main" val="199954554"/>
                    </a:ext>
                  </a:extLst>
                </a:gridCol>
                <a:gridCol w="1959429">
                  <a:extLst>
                    <a:ext uri="{9D8B030D-6E8A-4147-A177-3AD203B41FA5}">
                      <a16:colId xmlns:a16="http://schemas.microsoft.com/office/drawing/2014/main" val="4223671063"/>
                    </a:ext>
                  </a:extLst>
                </a:gridCol>
                <a:gridCol w="3265714">
                  <a:extLst>
                    <a:ext uri="{9D8B030D-6E8A-4147-A177-3AD203B41FA5}">
                      <a16:colId xmlns:a16="http://schemas.microsoft.com/office/drawing/2014/main" val="8702331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Rango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496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Carola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60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2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Esteban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46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Patricia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372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Johana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188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Marcos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634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Simón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505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42229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65328FE-BCE2-896D-4393-6422ECDC7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850" y="1436370"/>
            <a:ext cx="10786110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Ejercicio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D90F05AB-A589-7C78-778B-A765032FF91C}"/>
              </a:ext>
            </a:extLst>
          </p:cNvPr>
          <p:cNvSpPr txBox="1">
            <a:spLocks/>
          </p:cNvSpPr>
          <p:nvPr/>
        </p:nvSpPr>
        <p:spPr>
          <a:xfrm>
            <a:off x="2228850" y="2999242"/>
            <a:ext cx="12238264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s-CO"/>
            </a:defPPr>
            <a:lvl1pPr indent="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48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lvl="1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r>
              <a:rPr lang="es-ES" b="0" dirty="0"/>
              <a:t>Ejecuten en su cabeza el siguiente programa: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ES" b="0" dirty="0"/>
              <a:t>La edad de Pedro es 10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ES" b="0" dirty="0"/>
              <a:t>La edad de Matías es 5 años mayor que Pedro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ES" b="0" dirty="0"/>
              <a:t>Sume la edad de Pedro y la de Matías.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ES" b="0" dirty="0"/>
              <a:t>Agréguele 3 veces a esa suma, el valor de 2.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ES" b="0" dirty="0"/>
              <a:t>Si el resultado es mayor que 10 divídalo a la mitad.</a:t>
            </a:r>
          </a:p>
          <a:p>
            <a:r>
              <a:rPr lang="es-ES" b="0" dirty="0"/>
              <a:t>*Indique en el chat el resultado.</a:t>
            </a:r>
          </a:p>
        </p:txBody>
      </p:sp>
    </p:spTree>
    <p:extLst>
      <p:ext uri="{BB962C8B-B14F-4D97-AF65-F5344CB8AC3E}">
        <p14:creationId xmlns:p14="http://schemas.microsoft.com/office/powerpoint/2010/main" val="8316730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7182556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Más o menos se vería así en Python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C040413F-086D-5901-C8AC-2325F59F0042}"/>
              </a:ext>
            </a:extLst>
          </p:cNvPr>
          <p:cNvSpPr txBox="1">
            <a:spLocks/>
          </p:cNvSpPr>
          <p:nvPr/>
        </p:nvSpPr>
        <p:spPr>
          <a:xfrm>
            <a:off x="3554730" y="3745934"/>
            <a:ext cx="18039806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s-CO"/>
            </a:defPPr>
            <a:lvl1pPr indent="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48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lvl="1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r>
              <a:rPr lang="es-ES" dirty="0" err="1"/>
              <a:t>EdadDePedro</a:t>
            </a:r>
            <a:r>
              <a:rPr lang="es-ES" dirty="0"/>
              <a:t> = 10</a:t>
            </a:r>
          </a:p>
          <a:p>
            <a:r>
              <a:rPr lang="es-ES" dirty="0" err="1"/>
              <a:t>EdadDeMatías</a:t>
            </a:r>
            <a:r>
              <a:rPr lang="es-ES" dirty="0"/>
              <a:t> = </a:t>
            </a:r>
            <a:r>
              <a:rPr lang="es-ES" dirty="0" err="1"/>
              <a:t>EdadDePedro</a:t>
            </a:r>
            <a:r>
              <a:rPr lang="es-ES" dirty="0"/>
              <a:t> + 5</a:t>
            </a:r>
          </a:p>
          <a:p>
            <a:r>
              <a:rPr lang="es-ES" dirty="0" err="1"/>
              <a:t>LaSuma</a:t>
            </a:r>
            <a:r>
              <a:rPr lang="es-ES" dirty="0"/>
              <a:t> = </a:t>
            </a:r>
            <a:r>
              <a:rPr lang="es-ES" dirty="0" err="1"/>
              <a:t>EdadDePedro</a:t>
            </a:r>
            <a:r>
              <a:rPr lang="es-ES" dirty="0"/>
              <a:t> + </a:t>
            </a:r>
            <a:r>
              <a:rPr lang="es-ES" dirty="0" err="1"/>
              <a:t>EdadDeMatías</a:t>
            </a:r>
            <a:r>
              <a:rPr lang="es-ES" dirty="0"/>
              <a:t> </a:t>
            </a:r>
          </a:p>
          <a:p>
            <a:r>
              <a:rPr lang="es-ES" dirty="0" err="1"/>
              <a:t>LaSuma</a:t>
            </a:r>
            <a:r>
              <a:rPr lang="es-ES" dirty="0"/>
              <a:t> = </a:t>
            </a:r>
            <a:r>
              <a:rPr lang="es-ES" dirty="0" err="1"/>
              <a:t>LaSuma</a:t>
            </a:r>
            <a:r>
              <a:rPr lang="es-ES" dirty="0"/>
              <a:t> + 2</a:t>
            </a:r>
          </a:p>
          <a:p>
            <a:r>
              <a:rPr lang="es-ES" dirty="0" err="1"/>
              <a:t>LaSuma</a:t>
            </a:r>
            <a:r>
              <a:rPr lang="es-ES" dirty="0"/>
              <a:t> = </a:t>
            </a:r>
            <a:r>
              <a:rPr lang="es-ES" dirty="0" err="1"/>
              <a:t>LaSuma</a:t>
            </a:r>
            <a:r>
              <a:rPr lang="es-ES" dirty="0"/>
              <a:t> + 2</a:t>
            </a:r>
          </a:p>
          <a:p>
            <a:r>
              <a:rPr lang="es-ES" dirty="0" err="1"/>
              <a:t>LaSuma</a:t>
            </a:r>
            <a:r>
              <a:rPr lang="es-ES" dirty="0"/>
              <a:t> = </a:t>
            </a:r>
            <a:r>
              <a:rPr lang="es-ES" dirty="0" err="1"/>
              <a:t>LaSuma</a:t>
            </a:r>
            <a:r>
              <a:rPr lang="es-ES" dirty="0"/>
              <a:t> + 2</a:t>
            </a:r>
          </a:p>
          <a:p>
            <a:r>
              <a:rPr lang="es-ES" dirty="0"/>
              <a:t>El resultado: ¿La suma es mayor que 10?, a bueno, dividamos entre 2</a:t>
            </a:r>
          </a:p>
          <a:p>
            <a:r>
              <a:rPr lang="es-ES" dirty="0"/>
              <a:t>Muéstrelo en la pantalla</a:t>
            </a:r>
          </a:p>
        </p:txBody>
      </p:sp>
    </p:spTree>
    <p:extLst>
      <p:ext uri="{BB962C8B-B14F-4D97-AF65-F5344CB8AC3E}">
        <p14:creationId xmlns:p14="http://schemas.microsoft.com/office/powerpoint/2010/main" val="20991221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BF73D-8194-76D5-F5E8-6116BF150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6825" y="745331"/>
            <a:ext cx="8417404" cy="186724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_tradnl" sz="7200" b="1" dirty="0">
                <a:solidFill>
                  <a:srgbClr val="000000"/>
                </a:solidFill>
                <a:latin typeface="Lato" panose="020F0502020204030203" pitchFamily="34" charset="0"/>
              </a:rPr>
              <a:t>Con todo esto…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EBBD4697-54AE-7D56-FBD9-CE2A545A8653}"/>
              </a:ext>
            </a:extLst>
          </p:cNvPr>
          <p:cNvSpPr txBox="1">
            <a:spLocks/>
          </p:cNvSpPr>
          <p:nvPr/>
        </p:nvSpPr>
        <p:spPr>
          <a:xfrm>
            <a:off x="13650684" y="2612571"/>
            <a:ext cx="10243457" cy="46910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s-CO"/>
            </a:defPPr>
            <a:lvl1pPr indent="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48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lvl="1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endParaRPr lang="es-ES_tradnl" dirty="0"/>
          </a:p>
          <a:p>
            <a:r>
              <a:rPr lang="es-ES_tradnl" dirty="0"/>
              <a:t>1. Pensamos </a:t>
            </a:r>
            <a:r>
              <a:rPr lang="es-ES_tradnl" b="1" dirty="0"/>
              <a:t>como un computador</a:t>
            </a:r>
            <a:r>
              <a:rPr lang="es-ES_tradnl" dirty="0"/>
              <a:t>: en términos de repeticiones, operaciones básicas y preguntas lógicas.</a:t>
            </a:r>
          </a:p>
          <a:p>
            <a:endParaRPr lang="es-ES_tradnl" dirty="0"/>
          </a:p>
          <a:p>
            <a:r>
              <a:rPr lang="es-ES_tradnl" dirty="0"/>
              <a:t>2. Tenemos una noción de cómo almacena Python información. Distinguimos entre </a:t>
            </a:r>
            <a:r>
              <a:rPr lang="es-ES_tradnl" b="1" dirty="0"/>
              <a:t>variables</a:t>
            </a:r>
            <a:r>
              <a:rPr lang="es-ES_tradnl" dirty="0"/>
              <a:t> o </a:t>
            </a:r>
            <a:r>
              <a:rPr lang="es-ES_tradnl" b="1" dirty="0"/>
              <a:t>estructuras de datos</a:t>
            </a:r>
            <a:r>
              <a:rPr lang="es-ES_tradnl" dirty="0"/>
              <a:t>; y </a:t>
            </a:r>
            <a:r>
              <a:rPr lang="es-ES_tradnl" b="1" dirty="0"/>
              <a:t>columnas de pandas</a:t>
            </a:r>
            <a:r>
              <a:rPr lang="es-ES_tradnl" dirty="0"/>
              <a:t>, para cuando trabajamos con datos.</a:t>
            </a:r>
          </a:p>
        </p:txBody>
      </p:sp>
    </p:spTree>
    <p:extLst>
      <p:ext uri="{BB962C8B-B14F-4D97-AF65-F5344CB8AC3E}">
        <p14:creationId xmlns:p14="http://schemas.microsoft.com/office/powerpoint/2010/main" val="25772213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„Poner una cita aqui“">
            <a:extLst>
              <a:ext uri="{FF2B5EF4-FFF2-40B4-BE49-F238E27FC236}">
                <a16:creationId xmlns:a16="http://schemas.microsoft.com/office/drawing/2014/main" id="{787E65E4-F968-954C-B499-A2382C3D8263}"/>
              </a:ext>
            </a:extLst>
          </p:cNvPr>
          <p:cNvSpPr txBox="1">
            <a:spLocks/>
          </p:cNvSpPr>
          <p:nvPr/>
        </p:nvSpPr>
        <p:spPr>
          <a:xfrm>
            <a:off x="0" y="1972749"/>
            <a:ext cx="24344812" cy="1422402"/>
          </a:xfrm>
          <a:prstGeom prst="rect">
            <a:avLst/>
          </a:prstGeom>
        </p:spPr>
        <p:txBody>
          <a:bodyPr/>
          <a:lstStyle>
            <a:defPPr>
              <a:defRPr lang="es-CO"/>
            </a:defPPr>
            <a:lvl1pPr marR="0" lvl="0" indent="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5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xlinePro-Bold" panose="02000503060000020004" pitchFamily="50" charset="0"/>
                <a:ea typeface="Helvetica Light"/>
                <a:cs typeface="Helvetica Light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es-CO" sz="10800" b="1" dirty="0">
                <a:latin typeface="Lato" panose="020F0502020204030203" pitchFamily="34" charset="0"/>
                <a:sym typeface="Helvetica Light"/>
              </a:rPr>
              <a:t>¡Gracias!</a:t>
            </a:r>
          </a:p>
        </p:txBody>
      </p:sp>
      <p:sp>
        <p:nvSpPr>
          <p:cNvPr id="9" name="„Poner una cita aqui“">
            <a:extLst>
              <a:ext uri="{FF2B5EF4-FFF2-40B4-BE49-F238E27FC236}">
                <a16:creationId xmlns:a16="http://schemas.microsoft.com/office/drawing/2014/main" id="{41F5A08A-858B-774B-BE5B-2CEEC17C2118}"/>
              </a:ext>
            </a:extLst>
          </p:cNvPr>
          <p:cNvSpPr txBox="1">
            <a:spLocks/>
          </p:cNvSpPr>
          <p:nvPr/>
        </p:nvSpPr>
        <p:spPr>
          <a:xfrm>
            <a:off x="39188" y="3671888"/>
            <a:ext cx="24344812" cy="755136"/>
          </a:xfrm>
          <a:prstGeom prst="rect">
            <a:avLst/>
          </a:prstGeom>
        </p:spPr>
        <p:txBody>
          <a:bodyPr/>
          <a:lstStyle>
            <a:defPPr>
              <a:defRPr lang="es-CO"/>
            </a:defPPr>
            <a:lvl1pPr marR="0" lvl="0" indent="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2400" b="0" i="1" u="none" strike="noStrike" cap="none" spc="0" normalizeH="0" baseline="0">
                <a:ln>
                  <a:noFill/>
                </a:ln>
                <a:solidFill>
                  <a:srgbClr val="08B4CB"/>
                </a:solidFill>
                <a:effectLst/>
                <a:uLnTx/>
                <a:uFillTx/>
                <a:latin typeface="DaxlinePro-Bold" panose="02000503060000020004" pitchFamily="50" charset="0"/>
                <a:ea typeface="Helvetica Light"/>
                <a:cs typeface="Helvetica Light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es-CO" sz="5400" b="1" dirty="0">
                <a:latin typeface="Lato" panose="020F0502020204030203" pitchFamily="34" charset="0"/>
                <a:sym typeface="Helvetica Light"/>
              </a:rPr>
              <a:t>Aprendiendo juntos a lo largo de la Vida</a:t>
            </a:r>
          </a:p>
        </p:txBody>
      </p:sp>
    </p:spTree>
    <p:extLst>
      <p:ext uri="{BB962C8B-B14F-4D97-AF65-F5344CB8AC3E}">
        <p14:creationId xmlns:p14="http://schemas.microsoft.com/office/powerpoint/2010/main" val="3753774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2203430" cy="1143000"/>
          </a:xfrm>
        </p:spPr>
        <p:txBody>
          <a:bodyPr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Por medio de los datos…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6F62-26B5-2B73-484A-7BFFBE51B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4729" y="3494314"/>
            <a:ext cx="18978699" cy="738051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s-CO" sz="4800" dirty="0">
                <a:latin typeface="Lato" panose="020F0502020204030203" pitchFamily="34" charset="0"/>
              </a:rPr>
              <a:t>Se han reducido las tasas de mortalidad en partos dramáticamente.</a:t>
            </a:r>
          </a:p>
          <a:p>
            <a:pPr>
              <a:lnSpc>
                <a:spcPct val="150000"/>
              </a:lnSpc>
            </a:pPr>
            <a:r>
              <a:rPr lang="es-CO" sz="4800" dirty="0">
                <a:latin typeface="Lato" panose="020F0502020204030203" pitchFamily="34" charset="0"/>
              </a:rPr>
              <a:t>Se puede mejorar la productividad en sectores como agrícola y en procesos industriales.</a:t>
            </a:r>
          </a:p>
          <a:p>
            <a:pPr>
              <a:lnSpc>
                <a:spcPct val="150000"/>
              </a:lnSpc>
            </a:pPr>
            <a:r>
              <a:rPr lang="es-CO" sz="4800" dirty="0">
                <a:latin typeface="Lato" panose="020F0502020204030203" pitchFamily="34" charset="0"/>
              </a:rPr>
              <a:t>Son más eficaces las intervenciones en política pública. Tienen más impacto.</a:t>
            </a:r>
          </a:p>
          <a:p>
            <a:pPr>
              <a:lnSpc>
                <a:spcPct val="150000"/>
              </a:lnSpc>
            </a:pPr>
            <a:r>
              <a:rPr lang="es-CO" sz="4800" dirty="0">
                <a:latin typeface="Lato" panose="020F0502020204030203" pitchFamily="34" charset="0"/>
              </a:rPr>
              <a:t>Nunca en la historia de la humanidad se había registrado y almacenado tanta información.</a:t>
            </a:r>
          </a:p>
        </p:txBody>
      </p:sp>
    </p:spTree>
    <p:extLst>
      <p:ext uri="{BB962C8B-B14F-4D97-AF65-F5344CB8AC3E}">
        <p14:creationId xmlns:p14="http://schemas.microsoft.com/office/powerpoint/2010/main" val="1887095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65328FE-BCE2-896D-4393-6422ECDC7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850" y="1436370"/>
            <a:ext cx="10786110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Primero una conversación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B03DC12-C4D7-E3D2-192F-442F8648D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8850" y="5021739"/>
            <a:ext cx="9963150" cy="452596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s-CO" sz="4800" dirty="0">
                <a:latin typeface="Lato" panose="020F0502020204030203" pitchFamily="34" charset="0"/>
              </a:rPr>
              <a:t>¿Qué expectativas tienen del curso?</a:t>
            </a:r>
          </a:p>
          <a:p>
            <a:r>
              <a:rPr lang="es-CO" sz="4800" dirty="0">
                <a:latin typeface="Lato" panose="020F0502020204030203" pitchFamily="34" charset="0"/>
              </a:rPr>
              <a:t>¿Tienen algunos temas de aplicación de interés?</a:t>
            </a:r>
          </a:p>
          <a:p>
            <a:r>
              <a:rPr lang="es-CO" sz="4800" dirty="0">
                <a:latin typeface="Lato" panose="020F0502020204030203" pitchFamily="34" charset="0"/>
              </a:rPr>
              <a:t>¿A qué se dedican?</a:t>
            </a:r>
          </a:p>
        </p:txBody>
      </p:sp>
    </p:spTree>
    <p:extLst>
      <p:ext uri="{BB962C8B-B14F-4D97-AF65-F5344CB8AC3E}">
        <p14:creationId xmlns:p14="http://schemas.microsoft.com/office/powerpoint/2010/main" val="3719371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E279F52-545C-2C53-AEDF-56063609FF93}"/>
              </a:ext>
            </a:extLst>
          </p:cNvPr>
          <p:cNvSpPr txBox="1">
            <a:spLocks/>
          </p:cNvSpPr>
          <p:nvPr/>
        </p:nvSpPr>
        <p:spPr>
          <a:xfrm>
            <a:off x="1704974" y="1070610"/>
            <a:ext cx="1368742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defTabSz="1828800">
              <a:lnSpc>
                <a:spcPct val="90000"/>
              </a:lnSpc>
              <a:spcBef>
                <a:spcPct val="0"/>
              </a:spcBef>
              <a:buNone/>
              <a:defRPr sz="7200" b="1">
                <a:solidFill>
                  <a:srgbClr val="000000"/>
                </a:solidFill>
                <a:latin typeface="Lato" panose="020F0502020204030203" pitchFamily="34" charset="0"/>
                <a:ea typeface="+mj-ea"/>
                <a:cs typeface="+mj-cs"/>
              </a:defRPr>
            </a:lvl1pPr>
          </a:lstStyle>
          <a:p>
            <a:r>
              <a:rPr lang="es-CO" dirty="0"/>
              <a:t>El recorrido de este curso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7E8A44-8CE3-E531-91D1-40542F502885}"/>
              </a:ext>
            </a:extLst>
          </p:cNvPr>
          <p:cNvSpPr txBox="1">
            <a:spLocks/>
          </p:cNvSpPr>
          <p:nvPr/>
        </p:nvSpPr>
        <p:spPr>
          <a:xfrm>
            <a:off x="9357360" y="3040539"/>
            <a:ext cx="11795760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pPr>
              <a:lnSpc>
                <a:spcPct val="100000"/>
              </a:lnSpc>
            </a:pPr>
            <a:r>
              <a:rPr lang="es-CO" dirty="0"/>
              <a:t>Vamos a </a:t>
            </a:r>
            <a:r>
              <a:rPr lang="es-CO" u="sng" dirty="0"/>
              <a:t>trabajar con computadores</a:t>
            </a:r>
            <a:r>
              <a:rPr lang="es-CO" dirty="0"/>
              <a:t>.</a:t>
            </a:r>
          </a:p>
          <a:p>
            <a:pPr>
              <a:lnSpc>
                <a:spcPct val="100000"/>
              </a:lnSpc>
            </a:pPr>
            <a:r>
              <a:rPr lang="es-CO" dirty="0"/>
              <a:t>Vamos a afinar nuestras habilidades para darles instrucciones precisas y poder emplear datos.</a:t>
            </a:r>
          </a:p>
          <a:p>
            <a:pPr>
              <a:lnSpc>
                <a:spcPct val="100000"/>
              </a:lnSpc>
            </a:pPr>
            <a:r>
              <a:rPr lang="es-CO" sz="4800" dirty="0"/>
              <a:t>Vamos a </a:t>
            </a:r>
            <a:r>
              <a:rPr lang="es-CO" sz="4800" u="sng" dirty="0"/>
              <a:t>explorar datos para estudiar las historias que nos cuentan</a:t>
            </a:r>
            <a:r>
              <a:rPr lang="es-CO" sz="4800" dirty="0"/>
              <a:t>. Detallaremos las herramientas que nos permiten ponerles lupa.</a:t>
            </a:r>
          </a:p>
          <a:p>
            <a:pPr>
              <a:lnSpc>
                <a:spcPct val="100000"/>
              </a:lnSpc>
            </a:pPr>
            <a:r>
              <a:rPr lang="es-CO" sz="4800" dirty="0"/>
              <a:t>Miraremos hacia el pasado para buscar indicios.</a:t>
            </a:r>
          </a:p>
          <a:p>
            <a:pPr marL="0" indent="0">
              <a:lnSpc>
                <a:spcPct val="150000"/>
              </a:lnSpc>
              <a:buNone/>
            </a:pPr>
            <a:endParaRPr lang="es-CO" dirty="0"/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154A77E-E603-D491-CB2B-1121EF5030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73" y="3462973"/>
            <a:ext cx="7218814" cy="721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654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E279F52-545C-2C53-AEDF-56063609FF93}"/>
              </a:ext>
            </a:extLst>
          </p:cNvPr>
          <p:cNvSpPr txBox="1">
            <a:spLocks/>
          </p:cNvSpPr>
          <p:nvPr/>
        </p:nvSpPr>
        <p:spPr>
          <a:xfrm>
            <a:off x="1704974" y="1070610"/>
            <a:ext cx="1368742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defTabSz="1828800">
              <a:lnSpc>
                <a:spcPct val="90000"/>
              </a:lnSpc>
              <a:spcBef>
                <a:spcPct val="0"/>
              </a:spcBef>
              <a:buNone/>
              <a:defRPr sz="7200" b="1">
                <a:solidFill>
                  <a:srgbClr val="000000"/>
                </a:solidFill>
                <a:latin typeface="Lato" panose="020F0502020204030203" pitchFamily="34" charset="0"/>
                <a:ea typeface="+mj-ea"/>
                <a:cs typeface="+mj-cs"/>
              </a:defRPr>
            </a:lvl1pPr>
          </a:lstStyle>
          <a:p>
            <a:r>
              <a:rPr lang="es-CO" dirty="0"/>
              <a:t>El recorrido de este curso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7E8A44-8CE3-E531-91D1-40542F502885}"/>
              </a:ext>
            </a:extLst>
          </p:cNvPr>
          <p:cNvSpPr txBox="1">
            <a:spLocks/>
          </p:cNvSpPr>
          <p:nvPr/>
        </p:nvSpPr>
        <p:spPr>
          <a:xfrm>
            <a:off x="9494519" y="3893979"/>
            <a:ext cx="11795760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r>
              <a:rPr lang="es-CO" sz="4800" dirty="0"/>
              <a:t>Vamos a </a:t>
            </a:r>
            <a:r>
              <a:rPr lang="es-CO" sz="4800" u="sng" dirty="0"/>
              <a:t>comenzar a ver hacia el futuro</a:t>
            </a:r>
            <a:r>
              <a:rPr lang="es-CO" sz="4800" dirty="0"/>
              <a:t>. Comenzaremos a pensar en qué podemos decir a partir de los datos del pasado, con una confiabilidad deseable.</a:t>
            </a:r>
          </a:p>
          <a:p>
            <a:r>
              <a:rPr lang="es-CO" sz="4800" dirty="0"/>
              <a:t>Vamos a trabajar los anteriores temas empleando </a:t>
            </a:r>
            <a:r>
              <a:rPr lang="es-CO" sz="4800" u="sng" dirty="0"/>
              <a:t>bases de datos gigantes</a:t>
            </a:r>
            <a:r>
              <a:rPr lang="es-CO" sz="4800" dirty="0"/>
              <a:t>. Aprenderemos que necesitamos más que nuestro computador.</a:t>
            </a:r>
          </a:p>
          <a:p>
            <a:pPr marL="0" indent="0">
              <a:lnSpc>
                <a:spcPct val="150000"/>
              </a:lnSpc>
              <a:buNone/>
            </a:pPr>
            <a:endParaRPr lang="es-CO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2FFEC61-4CA5-3F48-0FAF-62136B5D8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74" y="3230880"/>
            <a:ext cx="6663288" cy="666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51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DFAB2-A06B-C9DB-577B-75F627B69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7877" y="3671369"/>
            <a:ext cx="7772400" cy="13620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Nos organizamos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0E001-D6BF-E072-E085-9CEBEA421E78}"/>
              </a:ext>
            </a:extLst>
          </p:cNvPr>
          <p:cNvSpPr txBox="1">
            <a:spLocks/>
          </p:cNvSpPr>
          <p:nvPr/>
        </p:nvSpPr>
        <p:spPr>
          <a:xfrm>
            <a:off x="1867877" y="2852220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pPr marL="0" indent="0">
              <a:buNone/>
            </a:pPr>
            <a:r>
              <a:rPr lang="es-CO" dirty="0"/>
              <a:t>La estructura del curso</a:t>
            </a:r>
          </a:p>
        </p:txBody>
      </p:sp>
    </p:spTree>
    <p:extLst>
      <p:ext uri="{BB962C8B-B14F-4D97-AF65-F5344CB8AC3E}">
        <p14:creationId xmlns:p14="http://schemas.microsoft.com/office/powerpoint/2010/main" val="2794905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3">
            <a:extLst>
              <a:ext uri="{FF2B5EF4-FFF2-40B4-BE49-F238E27FC236}">
                <a16:creationId xmlns:a16="http://schemas.microsoft.com/office/drawing/2014/main" id="{858E8011-60C2-8EA6-4671-D7CE65AB2A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6410968"/>
              </p:ext>
            </p:extLst>
          </p:nvPr>
        </p:nvGraphicFramePr>
        <p:xfrm>
          <a:off x="2841171" y="1789610"/>
          <a:ext cx="17727673" cy="891980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380515">
                  <a:extLst>
                    <a:ext uri="{9D8B030D-6E8A-4147-A177-3AD203B41FA5}">
                      <a16:colId xmlns:a16="http://schemas.microsoft.com/office/drawing/2014/main" val="2831448218"/>
                    </a:ext>
                  </a:extLst>
                </a:gridCol>
                <a:gridCol w="10347158">
                  <a:extLst>
                    <a:ext uri="{9D8B030D-6E8A-4147-A177-3AD203B41FA5}">
                      <a16:colId xmlns:a16="http://schemas.microsoft.com/office/drawing/2014/main" val="2411822674"/>
                    </a:ext>
                  </a:extLst>
                </a:gridCol>
              </a:tblGrid>
              <a:tr h="813045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Módulos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4800" b="1" kern="12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Competencias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3305894"/>
                  </a:ext>
                </a:extLst>
              </a:tr>
              <a:tr h="3102430">
                <a:tc>
                  <a:txBody>
                    <a:bodyPr/>
                    <a:lstStyle/>
                    <a:p>
                      <a:r>
                        <a:rPr lang="es-CO" sz="4800" b="1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Fundamentos de programación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44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Escribir código en Python que permita implementar algoritmos básicos de manipulación de datos como cargar, componer, reestructurar y agrupar.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3864709"/>
                  </a:ext>
                </a:extLst>
              </a:tr>
              <a:tr h="1974538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Analítica descriptiva &amp; visualización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274551"/>
                  </a:ext>
                </a:extLst>
              </a:tr>
              <a:tr h="1045343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Analítica avanzada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11530"/>
                  </a:ext>
                </a:extLst>
              </a:tr>
              <a:tr h="1974538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Introducción a Big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3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066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3">
            <a:extLst>
              <a:ext uri="{FF2B5EF4-FFF2-40B4-BE49-F238E27FC236}">
                <a16:creationId xmlns:a16="http://schemas.microsoft.com/office/drawing/2014/main" id="{858E8011-60C2-8EA6-4671-D7CE65AB2A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6477988"/>
              </p:ext>
            </p:extLst>
          </p:nvPr>
        </p:nvGraphicFramePr>
        <p:xfrm>
          <a:off x="1921329" y="1409472"/>
          <a:ext cx="19300372" cy="1156761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732814">
                  <a:extLst>
                    <a:ext uri="{9D8B030D-6E8A-4147-A177-3AD203B41FA5}">
                      <a16:colId xmlns:a16="http://schemas.microsoft.com/office/drawing/2014/main" val="2831448218"/>
                    </a:ext>
                  </a:extLst>
                </a:gridCol>
                <a:gridCol w="12567558">
                  <a:extLst>
                    <a:ext uri="{9D8B030D-6E8A-4147-A177-3AD203B41FA5}">
                      <a16:colId xmlns:a16="http://schemas.microsoft.com/office/drawing/2014/main" val="2411822674"/>
                    </a:ext>
                  </a:extLst>
                </a:gridCol>
              </a:tblGrid>
              <a:tr h="708234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Módulos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4800" b="1" kern="1200" dirty="0">
                          <a:solidFill>
                            <a:schemeClr val="bg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Competencias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3305894"/>
                  </a:ext>
                </a:extLst>
              </a:tr>
              <a:tr h="1517646">
                <a:tc>
                  <a:txBody>
                    <a:bodyPr/>
                    <a:lstStyle/>
                    <a:p>
                      <a:r>
                        <a:rPr lang="es-CO" sz="4800" b="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Fundamentos de programación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3864709"/>
                  </a:ext>
                </a:extLst>
              </a:tr>
              <a:tr h="5895940">
                <a:tc>
                  <a:txBody>
                    <a:bodyPr/>
                    <a:lstStyle/>
                    <a:p>
                      <a:r>
                        <a:rPr lang="es-CO" sz="4800" b="1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Analítica descriptiva &amp; visualización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s-ES" sz="4400" dirty="0"/>
                        <a:t>Partir de datos cargados e implementar, empleando Python, tabulaciones y visualizaciones básicas que permitan plantear hipótesis sobre el comportamiento de las variables identificadas (su distribución, su posición y su relación).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s-ES" sz="4400" dirty="0"/>
                        <a:t>Además, interpretar DESCRIPTIVAMENTE parámetros de regresión lineal en términos de cambios marginales sobre la variable dependiente. Conociendo las limitaciones de esta herramienta: - propiedades de sus estimadores - correlación en lugar de causalidad. </a:t>
                      </a:r>
                      <a:endParaRPr lang="es-CO" sz="4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274551"/>
                  </a:ext>
                </a:extLst>
              </a:tr>
              <a:tr h="899616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Analítica avanzada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11530"/>
                  </a:ext>
                </a:extLst>
              </a:tr>
              <a:tr h="805089">
                <a:tc>
                  <a:txBody>
                    <a:bodyPr/>
                    <a:lstStyle/>
                    <a:p>
                      <a:r>
                        <a:rPr lang="es-CO" sz="4800" kern="12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Introducción a Big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48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3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407835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ED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CO" id="{9EA49E57-E790-694E-989B-C0CEC9536C50}" vid="{D0ABE3DA-E443-814E-BE4F-DADDD3C567A9}"/>
    </a:ext>
  </a:extLst>
</a:theme>
</file>

<file path=ppt/theme/theme2.xml><?xml version="1.0" encoding="utf-8"?>
<a:theme xmlns:a="http://schemas.openxmlformats.org/drawingml/2006/main" name="1_EDCO">
  <a:themeElements>
    <a:clrScheme name="Personalizados 1">
      <a:dk1>
        <a:srgbClr val="000000"/>
      </a:dk1>
      <a:lt1>
        <a:srgbClr val="FFFFFF"/>
      </a:lt1>
      <a:dk2>
        <a:srgbClr val="FCDF00"/>
      </a:dk2>
      <a:lt2>
        <a:srgbClr val="FEFFFE"/>
      </a:lt2>
      <a:accent1>
        <a:srgbClr val="08B4CB"/>
      </a:accent1>
      <a:accent2>
        <a:srgbClr val="FED300"/>
      </a:accent2>
      <a:accent3>
        <a:srgbClr val="D5D5D5"/>
      </a:accent3>
      <a:accent4>
        <a:srgbClr val="755C3A"/>
      </a:accent4>
      <a:accent5>
        <a:srgbClr val="69C8E1"/>
      </a:accent5>
      <a:accent6>
        <a:srgbClr val="FAE75E"/>
      </a:accent6>
      <a:hlink>
        <a:srgbClr val="0CB3CC"/>
      </a:hlink>
      <a:folHlink>
        <a:srgbClr val="0B96A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_EDCO_PPT_Plantilla" id="{CA5D9FD5-4D9B-5B47-ADED-CF38F76108C7}" vid="{91930CCC-F250-4B48-8686-D5000609D985}"/>
    </a:ext>
  </a:ext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AF031E0BC2AD748B8051164B4CCE6BE" ma:contentTypeVersion="8" ma:contentTypeDescription="Crear nuevo documento." ma:contentTypeScope="" ma:versionID="6dfc965eb7b2d632d9e2539ac24470ce">
  <xsd:schema xmlns:xsd="http://www.w3.org/2001/XMLSchema" xmlns:xs="http://www.w3.org/2001/XMLSchema" xmlns:p="http://schemas.microsoft.com/office/2006/metadata/properties" xmlns:ns3="d005884e-b130-4f30-a318-d07709321f51" xmlns:ns4="da09404f-0ca9-4ad0-a1d8-42634fdce40b" targetNamespace="http://schemas.microsoft.com/office/2006/metadata/properties" ma:root="true" ma:fieldsID="785e8890ca6db63f0dd786b7f05f6451" ns3:_="" ns4:_="">
    <xsd:import namespace="d005884e-b130-4f30-a318-d07709321f51"/>
    <xsd:import namespace="da09404f-0ca9-4ad0-a1d8-42634fdce40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05884e-b130-4f30-a318-d07709321f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09404f-0ca9-4ad0-a1d8-42634fdce40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3C63EF0-E5E7-4E91-8C15-D3F0708EDA3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4C0866-408D-47DA-84EB-D96FD9575668}">
  <ds:schemaRefs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d005884e-b130-4f30-a318-d07709321f51"/>
    <ds:schemaRef ds:uri="http://purl.org/dc/dcmitype/"/>
    <ds:schemaRef ds:uri="da09404f-0ca9-4ad0-a1d8-42634fdce40b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7592F9B-7939-486E-9E53-1EDB4EBC6A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05884e-b130-4f30-a318-d07709321f51"/>
    <ds:schemaRef ds:uri="da09404f-0ca9-4ad0-a1d8-42634fdce4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EDCO</Template>
  <TotalTime>5132</TotalTime>
  <Words>1238</Words>
  <Application>Microsoft Office PowerPoint</Application>
  <PresentationFormat>Personalizado</PresentationFormat>
  <Paragraphs>198</Paragraphs>
  <Slides>29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29</vt:i4>
      </vt:variant>
    </vt:vector>
  </HeadingPairs>
  <TitlesOfParts>
    <vt:vector size="36" baseType="lpstr">
      <vt:lpstr>Arial</vt:lpstr>
      <vt:lpstr>Calibri</vt:lpstr>
      <vt:lpstr>Calibri Light</vt:lpstr>
      <vt:lpstr>Helvetica Neue</vt:lpstr>
      <vt:lpstr>Lato</vt:lpstr>
      <vt:lpstr>EDCO</vt:lpstr>
      <vt:lpstr>1_EDCO</vt:lpstr>
      <vt:lpstr>Presentación de PowerPoint</vt:lpstr>
      <vt:lpstr>Presentación de PowerPoint</vt:lpstr>
      <vt:lpstr>Por medio de los datos…</vt:lpstr>
      <vt:lpstr>Primero una conversación</vt:lpstr>
      <vt:lpstr>Presentación de PowerPoint</vt:lpstr>
      <vt:lpstr>Presentación de PowerPoint</vt:lpstr>
      <vt:lpstr>Nos organizamos</vt:lpstr>
      <vt:lpstr>Presentación de PowerPoint</vt:lpstr>
      <vt:lpstr>Presentación de PowerPoint</vt:lpstr>
      <vt:lpstr>Presentación de PowerPoint</vt:lpstr>
      <vt:lpstr>Presentación de PowerPoint</vt:lpstr>
      <vt:lpstr>Estructura</vt:lpstr>
      <vt:lpstr>Usaremos en el curso</vt:lpstr>
      <vt:lpstr>Al final de la clase de hoy</vt:lpstr>
      <vt:lpstr>Pensamiento algorítmico</vt:lpstr>
      <vt:lpstr>Lenguajes de programación</vt:lpstr>
      <vt:lpstr>Ejercicio</vt:lpstr>
      <vt:lpstr>Presentación de PowerPoint</vt:lpstr>
      <vt:lpstr>Ejercicio</vt:lpstr>
      <vt:lpstr>Ejemplos de "operaciones" básicas, y no tan básicas en Python</vt:lpstr>
      <vt:lpstr>Ejercicio</vt:lpstr>
      <vt:lpstr>Almacenamiento de la información</vt:lpstr>
      <vt:lpstr>“Cajitas”</vt:lpstr>
      <vt:lpstr>Otras formas de almacenar datos</vt:lpstr>
      <vt:lpstr>Columnas de Pandas</vt:lpstr>
      <vt:lpstr>Ejercicio</vt:lpstr>
      <vt:lpstr>Más o menos se vería así en Python</vt:lpstr>
      <vt:lpstr>Con todo esto…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Maria Monica Prada Ojeda</dc:creator>
  <cp:lastModifiedBy>Ana Maria González</cp:lastModifiedBy>
  <cp:revision>266</cp:revision>
  <dcterms:created xsi:type="dcterms:W3CDTF">2019-09-16T13:50:46Z</dcterms:created>
  <dcterms:modified xsi:type="dcterms:W3CDTF">2024-04-16T21:00:02Z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0x0101007AF031E0BC2AD748B8051164B4CCE6BE</vt:lpwstr>
  </property>
</Properties>
</file>

<file path=docProps/thumbnail.jpeg>
</file>